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62" r:id="rId3"/>
    <p:sldId id="319" r:id="rId4"/>
    <p:sldId id="387" r:id="rId5"/>
    <p:sldId id="388" r:id="rId6"/>
    <p:sldId id="326" r:id="rId7"/>
    <p:sldId id="389" r:id="rId8"/>
    <p:sldId id="369" r:id="rId9"/>
    <p:sldId id="379" r:id="rId10"/>
    <p:sldId id="382" r:id="rId11"/>
    <p:sldId id="381" r:id="rId12"/>
    <p:sldId id="383" r:id="rId13"/>
    <p:sldId id="380" r:id="rId14"/>
    <p:sldId id="390" r:id="rId15"/>
    <p:sldId id="411" r:id="rId16"/>
    <p:sldId id="413" r:id="rId17"/>
    <p:sldId id="414" r:id="rId18"/>
    <p:sldId id="415" r:id="rId19"/>
    <p:sldId id="418" r:id="rId20"/>
    <p:sldId id="419" r:id="rId21"/>
    <p:sldId id="425" r:id="rId22"/>
    <p:sldId id="420" r:id="rId23"/>
    <p:sldId id="421" r:id="rId24"/>
    <p:sldId id="422" r:id="rId25"/>
    <p:sldId id="423" r:id="rId26"/>
    <p:sldId id="391" r:id="rId27"/>
    <p:sldId id="392" r:id="rId28"/>
    <p:sldId id="409" r:id="rId29"/>
    <p:sldId id="339" r:id="rId30"/>
    <p:sldId id="376" r:id="rId31"/>
    <p:sldId id="340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348" r:id="rId40"/>
    <p:sldId id="400" r:id="rId41"/>
    <p:sldId id="402" r:id="rId42"/>
    <p:sldId id="329" r:id="rId43"/>
    <p:sldId id="331" r:id="rId44"/>
    <p:sldId id="330" r:id="rId45"/>
    <p:sldId id="351" r:id="rId46"/>
    <p:sldId id="352" r:id="rId47"/>
    <p:sldId id="354" r:id="rId48"/>
    <p:sldId id="355" r:id="rId49"/>
    <p:sldId id="356" r:id="rId50"/>
    <p:sldId id="277" r:id="rId51"/>
    <p:sldId id="308" r:id="rId52"/>
    <p:sldId id="357" r:id="rId53"/>
    <p:sldId id="404" r:id="rId54"/>
    <p:sldId id="287" r:id="rId55"/>
    <p:sldId id="40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643"/>
  </p:normalViewPr>
  <p:slideViewPr>
    <p:cSldViewPr snapToGrid="0">
      <p:cViewPr varScale="1">
        <p:scale>
          <a:sx n="105" d="100"/>
          <a:sy n="10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B573A1-A290-3143-B418-1F9C10DE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7.in.tum.de/um/courses/mc/ss2018/" TargetMode="External"/><Relationship Id="rId2" Type="http://schemas.openxmlformats.org/officeDocument/2006/relationships/hyperlink" Target="https://www.reuters.com/article/us-toyota-recall-idUSBREA1B1B92014021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hyperlink" Target="http://www.prismmodelchecker.org/lectures/pmc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 </a:t>
            </a:r>
            <a:r>
              <a:rPr lang="en-US" sz="2200" b="1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Ahantab</a:t>
            </a: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amin.ahantab@tum.de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4F4DAE-E303-DD40-A05E-17D9CCF0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B60795A-E831-3E46-ACEA-29FD6CEA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8269F9-A3C3-E44B-8A03-05CF4B16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82569" y="1864085"/>
            <a:ext cx="11443400" cy="1894893"/>
            <a:chOff x="443800" y="1795620"/>
            <a:chExt cx="11443400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43800" y="2127844"/>
              <a:ext cx="9025364" cy="1092664"/>
              <a:chOff x="1550775" y="2442526"/>
              <a:chExt cx="9025364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50775" y="2696468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85204" y="2988856"/>
                <a:ext cx="802789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8968C0-3737-7A40-BBB4-34188775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E34B32-F0C1-844C-B07B-41EFCADC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(safe)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2F75E9-913D-1244-AF4F-314C3F95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2E0F-336D-4A47-A4B5-7517F2D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3.1 Introduction to Formal Verification</a:t>
            </a:r>
          </a:p>
        </p:txBody>
      </p:sp>
      <p:graphicFrame>
        <p:nvGraphicFramePr>
          <p:cNvPr id="9" name="Inhaltsplatzhalt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63700"/>
          <a:ext cx="10515600" cy="457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Testing/Simulation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Program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Deductive methods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 checking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Subset</a:t>
                      </a:r>
                      <a:r>
                        <a:rPr lang="en-US" baseline="0" dirty="0"/>
                        <a:t> of executions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Superset of possible executions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Eg</a:t>
                      </a:r>
                      <a:r>
                        <a:rPr lang="en-US" sz="1400" dirty="0"/>
                        <a:t>. (all humans are mortal) 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a human) →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mortal)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 cost</a:t>
                      </a:r>
                      <a:r>
                        <a:rPr lang="en-US" baseline="0" dirty="0"/>
                        <a:t>-efficient</a:t>
                      </a:r>
                    </a:p>
                    <a:p>
                      <a:r>
                        <a:rPr lang="en-US" baseline="0" dirty="0"/>
                        <a:t>+ can find obvious bugs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can find absence of obvious bugs (E</a:t>
                      </a:r>
                      <a:r>
                        <a:rPr lang="en-US" sz="1800" kern="1200" dirty="0">
                          <a:effectLst/>
                        </a:rPr>
                        <a:t>.g. division by 0)</a:t>
                      </a:r>
                      <a:endParaRPr lang="en-US" dirty="0"/>
                    </a:p>
                    <a:p>
                      <a:r>
                        <a:rPr lang="en-US" dirty="0"/>
                        <a:t>+ efficient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+complete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works automatically</a:t>
                      </a:r>
                      <a:br>
                        <a:rPr lang="en-US" dirty="0"/>
                      </a:br>
                      <a:r>
                        <a:rPr lang="en-US" dirty="0"/>
                        <a:t>+ complete</a:t>
                      </a:r>
                    </a:p>
                    <a:p>
                      <a:r>
                        <a:rPr lang="en-US" dirty="0"/>
                        <a:t>+can be used for concurrent, reactive &amp; distributed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  <a:p>
                      <a:r>
                        <a:rPr lang="en-US" dirty="0"/>
                        <a:t>- can yield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false positive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can yield false positive</a:t>
                      </a:r>
                    </a:p>
                    <a:p>
                      <a:r>
                        <a:rPr lang="en-US" dirty="0"/>
                        <a:t>- difficult for concurrent</a:t>
                      </a:r>
                      <a:r>
                        <a:rPr lang="en-US" baseline="0" dirty="0"/>
                        <a:t> systems</a:t>
                      </a:r>
                    </a:p>
                    <a:p>
                      <a:r>
                        <a:rPr lang="en-US" baseline="0" dirty="0"/>
                        <a:t>- Limited by human prover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-computationally</a:t>
                      </a:r>
                      <a:r>
                        <a:rPr lang="en-US" baseline="0" dirty="0"/>
                        <a:t> costly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697DB-C60E-2048-802B-AE4F0ED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Checking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7D8E-752D-B54A-901A-274BA267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5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>
                <a:blip r:embed="rId2"/>
                <a:stretch>
                  <a:fillRect l="-6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3A68B-AABC-BD4F-91F6-4412DE53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5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725"/>
            <a:ext cx="10515600" cy="876300"/>
          </a:xfrm>
        </p:spPr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16" name="Pfeil nach rechts 15"/>
          <p:cNvSpPr/>
          <p:nvPr/>
        </p:nvSpPr>
        <p:spPr>
          <a:xfrm>
            <a:off x="1464734" y="5697363"/>
            <a:ext cx="711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2175934" y="5542278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  <p:sp>
        <p:nvSpPr>
          <p:cNvPr id="18" name="Rechteck 17"/>
          <p:cNvSpPr/>
          <p:nvPr/>
        </p:nvSpPr>
        <p:spPr>
          <a:xfrm>
            <a:off x="922867" y="16110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Truth values of atomic proposition may change with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Example: Truth values of A in the course of Anna’s life </a:t>
            </a:r>
          </a:p>
        </p:txBody>
      </p:sp>
      <p:sp>
        <p:nvSpPr>
          <p:cNvPr id="20" name="Rechteck 19"/>
          <p:cNvSpPr/>
          <p:nvPr/>
        </p:nvSpPr>
        <p:spPr>
          <a:xfrm>
            <a:off x="922867" y="41828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91DB4-DD57-424A-BF2B-30CD017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8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Question of interest: Do all sequences of valuations satisfy a given LTL formula?</a:t>
            </a:r>
          </a:p>
          <a:p>
            <a:pPr lvl="1"/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Question of interest: Does this tree satisfy a given CTL formula?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E792-F20B-C144-8006-E68CFB19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99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CTL: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626660" y="171767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tree: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18" name="Pfeil nach rechts 17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 nach rechts 18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 nach rechts 19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feil nach rechts 20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feil nach rechts 21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rechts 22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D97D4-3557-324A-974E-884119F0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94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5B5F-D4AC-6241-A840-EE0597D5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824F-2327-5C49-B8EC-A349676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[1] https://</a:t>
            </a:r>
            <a:r>
              <a:rPr lang="en-GB" dirty="0" err="1"/>
              <a:t>www.reuters.com</a:t>
            </a:r>
            <a:r>
              <a:rPr lang="en-GB" dirty="0"/>
              <a:t>/article/us-toyota-recall-idUSBREA1B1B920140212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E9348-5A65-9F45-8F22-B1BF8C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LTL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31" name="Oval 30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33" name="Oval 32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5" name="Pfeil nach rechts 34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8" name="Pfeil nach rechts 37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feil nach rechts 38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 nach rechts 39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42" name="Oval 41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Pfeil nach rechts 43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7" name="Oval 46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9" name="Pfeil nach rechts 48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feld 50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52" name="Pfeil nach rechts 51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feil nach rechts 52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rechts 53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feld 56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8" name="Pfeil nach rechts 57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feld 58"/>
          <p:cNvSpPr txBox="1"/>
          <p:nvPr/>
        </p:nvSpPr>
        <p:spPr>
          <a:xfrm>
            <a:off x="3911050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1769191" y="5693361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1" name="Textfeld 60"/>
          <p:cNvSpPr txBox="1"/>
          <p:nvPr/>
        </p:nvSpPr>
        <p:spPr>
          <a:xfrm>
            <a:off x="6136834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2" name="Textfeld 61"/>
          <p:cNvSpPr txBox="1"/>
          <p:nvPr/>
        </p:nvSpPr>
        <p:spPr>
          <a:xfrm>
            <a:off x="8418521" y="5487252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63" name="Textfeld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70093-84B6-AC4C-8A32-5ACD897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7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 vs LTL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64" name="Oval 63"/>
          <p:cNvSpPr/>
          <p:nvPr/>
        </p:nvSpPr>
        <p:spPr>
          <a:xfrm>
            <a:off x="3327400" y="2489201"/>
            <a:ext cx="3064934" cy="2167466"/>
          </a:xfrm>
          <a:prstGeom prst="ellipse">
            <a:avLst/>
          </a:prstGeom>
          <a:solidFill>
            <a:schemeClr val="accent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83200" y="2489201"/>
            <a:ext cx="3064934" cy="2167466"/>
          </a:xfrm>
          <a:prstGeom prst="ellipse">
            <a:avLst/>
          </a:prstGeom>
          <a:solidFill>
            <a:schemeClr val="bg2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4318000" y="3098801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CTL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925733" y="3203602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78D13-3535-444C-B09A-7CD3FB8D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73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65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Bild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DFBF8-69C1-3B40-BCFC-0F673317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18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 rotWithShape="0">
                <a:blip r:embed="rId2"/>
                <a:stretch>
                  <a:fillRect l="-6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298AF-EC49-E04D-8B2D-0A21B28F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4F9A1-D0A7-204D-9BC4-4DB88F58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40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1814E-0393-164F-BE36-7F967A83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8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B4E7-9F7E-0242-8526-69C5C472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610600" y="4370315"/>
            <a:ext cx="3268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“accelerate car”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3C1-AFD5-2A4E-B3C2-F64697D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Neural Network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8B2858A2-42C6-1C4B-B869-4E1F0551E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A850-06BE-3C47-B267-8A29E886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838200" y="1574876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blipFill>
                <a:blip r:embed="rId13"/>
                <a:stretch>
                  <a:fillRect l="-404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blipFill>
                <a:blip r:embed="rId14"/>
                <a:stretch>
                  <a:fillRect l="-240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10039794" y="5511611"/>
            <a:ext cx="174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difficult…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F5489-03E1-D24E-9521-B232CFAF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D2898D-D38E-1D4C-83FF-5165FA65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0B62B-FFB3-F140-9DC3-8C3242761C6A}"/>
              </a:ext>
            </a:extLst>
          </p:cNvPr>
          <p:cNvSpPr txBox="1"/>
          <p:nvPr/>
        </p:nvSpPr>
        <p:spPr>
          <a:xfrm>
            <a:off x="7715868" y="1681446"/>
            <a:ext cx="299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is it possible that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B8323-7482-8945-989C-3886B913F514}"/>
              </a:ext>
            </a:extLst>
          </p:cNvPr>
          <p:cNvSpPr txBox="1"/>
          <p:nvPr/>
        </p:nvSpPr>
        <p:spPr>
          <a:xfrm>
            <a:off x="11250660" y="237845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7619C0-BF92-D34E-A854-A51BEAFB399A}"/>
              </a:ext>
            </a:extLst>
          </p:cNvPr>
          <p:cNvSpPr txBox="1"/>
          <p:nvPr/>
        </p:nvSpPr>
        <p:spPr>
          <a:xfrm>
            <a:off x="8883830" y="237845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0DEDEAC8-36E4-A442-AD74-0B8A2947F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2000" y="4372736"/>
                <a:ext cx="3309153" cy="1463686"/>
              </a:xfrm>
              <a:prstGeom prst="rect">
                <a:avLst/>
              </a:prstGeom>
            </p:spPr>
            <p:txBody>
              <a:bodyPr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40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0,−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de-DE" sz="40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0DEDEAC8-36E4-A442-AD74-0B8A2947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00" y="4372736"/>
                <a:ext cx="3309153" cy="14636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673397-C9CC-B34B-AE18-9615A9785AE5}"/>
                  </a:ext>
                </a:extLst>
              </p:cNvPr>
              <p:cNvSpPr txBox="1"/>
              <p:nvPr/>
            </p:nvSpPr>
            <p:spPr>
              <a:xfrm>
                <a:off x="509016" y="4812192"/>
                <a:ext cx="53821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2D75B6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 such that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673397-C9CC-B34B-AE18-9615A978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" y="4812192"/>
                <a:ext cx="5382179" cy="584775"/>
              </a:xfrm>
              <a:prstGeom prst="rect">
                <a:avLst/>
              </a:prstGeom>
              <a:blipFill>
                <a:blip r:embed="rId16"/>
                <a:stretch>
                  <a:fillRect l="-2824" t="-12766" r="-164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FEA4-5B93-1846-B934-F73C601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CE88-61ED-2D4B-B89C-11C26E4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BA15-0522-294F-80C4-7882F36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453F2-B1A4-A047-B0FD-4E867FD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A920FA-B2CF-3D40-9C7D-8D1CCF7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F06-F280-DE43-834B-EE1E79DC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57DE0CD-B656-0B44-ABC6-C71DD76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7161586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7161586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 err="1"/>
                  <a:t>ReLU</a:t>
                </a:r>
                <a:r>
                  <a:rPr lang="en-US" i="1" dirty="0"/>
                  <a:t>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A5CD-B92F-B941-B6FD-C6B2E3F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8966-1EC5-E647-92CF-CD3EBC2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DF3D-E08A-BA4F-88DA-7E9298EE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727C-0A32-CE42-9D80-BA24B19E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CEBC0-A86C-6D4E-A939-F9B4F2F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5B102-4203-7B44-92AB-AA05E69E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43C0C-16A3-1A42-8E8F-9FC80307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93074-89F2-4E45-9759-0751EFD2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C00000"/>
                    </a:solidFill>
                  </a:rPr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E1BB7-6902-754F-A467-EE2AF944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67A1-8F9F-1C4D-A582-6DC20A8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 is possible”</a:t>
                </a: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2446" t="-87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2356F-2AC6-2244-A14E-715D1E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9547-5D5A-1847-8D3A-3CA6C23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86D55-141A-8741-A57C-58D18E83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86E0F-CF4D-9348-8370-25B5A691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151879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40030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281807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16071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195694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3725164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4606671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284105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286127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170237"/>
            <a:ext cx="658367" cy="44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3610991"/>
            <a:ext cx="658368" cy="44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3610991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DEA0-D64D-8843-AE0D-3666BE1D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064E5-E761-034D-8A50-91B3D7C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0A07E-8DB8-2D4D-BB80-0AAED52F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0FC8-3478-804A-8292-7A3860B4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65FB-760B-E74A-AE97-63731C17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53A34-6005-7F41-8DC3-3B547A1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FF5E-B76A-A842-9C0D-E1B329A9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B1518-9B17-C241-B07F-C62E218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6822C-2542-A243-B3A7-B74E7E9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0B3820-09F8-2F4C-9DC4-3688CB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B3802-AB87-7F49-8410-EE67B9E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D99A-1E6F-814A-B10C-301880E8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30D63-3E61-E343-938B-CAF2EDB91EEC}"/>
              </a:ext>
            </a:extLst>
          </p:cNvPr>
          <p:cNvSpPr txBox="1"/>
          <p:nvPr/>
        </p:nvSpPr>
        <p:spPr>
          <a:xfrm>
            <a:off x="827314" y="2241110"/>
            <a:ext cx="2320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precondition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CC5EB-BA7F-6140-A02F-D86E24803109}"/>
              </a:ext>
            </a:extLst>
          </p:cNvPr>
          <p:cNvSpPr txBox="1"/>
          <p:nvPr/>
        </p:nvSpPr>
        <p:spPr>
          <a:xfrm>
            <a:off x="9626136" y="2241110"/>
            <a:ext cx="2484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postcondition</a:t>
            </a:r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CF3AC-DBE3-8E40-8E06-A122DC5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FB3B2A-A2AA-BA44-B17A-98ED8F0F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46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B585-7E52-024B-B331-CD805EA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D79D-46A1-284C-8A2E-C27F61FB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83D1-7AAC-0447-AF22-72F49358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D48C-C448-834C-94C0-A27D9DC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51D7-BA60-A540-BF74-614551B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DE35DF-3C62-EC42-86ED-5DDC131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[2] 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1A590-C3E3-1444-B688-3865C97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672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    if (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    u := choose({a ∈ A |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    u := choose(A);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// do something more clever (expert, …)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}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F9138-DE0B-1B46-A925-94F252BB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2D976-4AD2-F743-86A7-03862E14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C54-68F4-5844-AF05-9BB681BC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299E-6687-ED47-AA3D-FC0B651A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EBCE-E51F-D042-B62B-62D25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42BCBF-E70B-3E46-8F35-1DE8CC94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728098-F1FD-3F4D-982D-2A125493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2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Not in practice…</a:t>
            </a:r>
          </a:p>
          <a:p>
            <a:endParaRPr lang="en-US" dirty="0"/>
          </a:p>
          <a:p>
            <a:r>
              <a:rPr lang="en-US" dirty="0"/>
              <a:t>Specification might incomplete / wrong</a:t>
            </a:r>
          </a:p>
          <a:p>
            <a:endParaRPr lang="en-US" dirty="0"/>
          </a:p>
          <a:p>
            <a:r>
              <a:rPr lang="en-US" dirty="0"/>
              <a:t>Assumptions might be violated (independent and identically sampled data,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Alignment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 important</a:t>
            </a:r>
          </a:p>
          <a:p>
            <a:endParaRPr lang="en-US" dirty="0"/>
          </a:p>
          <a:p>
            <a:r>
              <a:rPr lang="en-US" dirty="0"/>
              <a:t>Models might not reflect reality, or are too simple</a:t>
            </a:r>
          </a:p>
          <a:p>
            <a:endParaRPr lang="en-US" dirty="0"/>
          </a:p>
          <a:p>
            <a:r>
              <a:rPr lang="en-US" dirty="0"/>
              <a:t>Misleading Probabilities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9804-F670-7A41-AB37-59A6D266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A6EC-9756-3E44-9EE8-7F3C1E4A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99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[1] Reuters, “Toyota to recall 1.9 million Prius cars for software defect in hybrid system”,  </a:t>
            </a:r>
            <a:r>
              <a:rPr lang="en-GB" dirty="0">
                <a:hlinkClick r:id="rId2"/>
              </a:rPr>
              <a:t>https://www.reuters.com/article/us-toyota-recall-idUSBREA1B1B920140212</a:t>
            </a:r>
            <a:r>
              <a:rPr lang="en-GB" dirty="0"/>
              <a:t> (25.07.2018)</a:t>
            </a:r>
          </a:p>
          <a:p>
            <a:r>
              <a:rPr lang="de-DE" dirty="0"/>
              <a:t>[2] </a:t>
            </a:r>
            <a:r>
              <a:rPr lang="de-DE" dirty="0" err="1"/>
              <a:t>Mnih</a:t>
            </a:r>
            <a:r>
              <a:rPr lang="de-DE" dirty="0"/>
              <a:t>, Volodymyr, et al. "Human-level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Nature</a:t>
            </a:r>
            <a:r>
              <a:rPr lang="de-DE" dirty="0"/>
              <a:t> 518.7540 (2015): 529.[3]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/>
              <a:t>[4] Van Wesel, Perry,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Alwyn</a:t>
            </a:r>
            <a:r>
              <a:rPr lang="de-DE" dirty="0"/>
              <a:t> E. </a:t>
            </a:r>
            <a:r>
              <a:rPr lang="de-DE" dirty="0" err="1"/>
              <a:t>Goodloe</a:t>
            </a:r>
            <a:r>
              <a:rPr lang="de-DE" dirty="0"/>
              <a:t>. "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." (2017).</a:t>
            </a:r>
          </a:p>
          <a:p>
            <a:r>
              <a:rPr lang="en-GB" dirty="0"/>
              <a:t>[5] Model checking lecture by Esparza: </a:t>
            </a:r>
            <a:r>
              <a:rPr lang="en-GB" dirty="0">
                <a:hlinkClick r:id="rId3"/>
              </a:rPr>
              <a:t>https://www7.in.tum.de/um/courses/mc/ss2018/</a:t>
            </a:r>
            <a:r>
              <a:rPr lang="en-GB" dirty="0"/>
              <a:t> (25.07.2018) </a:t>
            </a:r>
          </a:p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 </a:t>
            </a:r>
            <a:r>
              <a:rPr lang="en-GB" dirty="0">
                <a:hlinkClick r:id="rId4"/>
              </a:rPr>
              <a:t>http://www.prismmodelchecker.org/lectures/pmc/</a:t>
            </a:r>
            <a:r>
              <a:rPr lang="en-GB" dirty="0"/>
              <a:t> (25.07.2018)</a:t>
            </a:r>
          </a:p>
          <a:p>
            <a:r>
              <a:rPr lang="en-GB" dirty="0"/>
              <a:t>[7] </a:t>
            </a:r>
            <a:r>
              <a:rPr lang="de-DE" dirty="0"/>
              <a:t>Katz, Guy, et al. "</a:t>
            </a:r>
            <a:r>
              <a:rPr lang="de-DE" dirty="0" err="1"/>
              <a:t>Reluplex</a:t>
            </a:r>
            <a:r>
              <a:rPr lang="de-DE" dirty="0"/>
              <a:t>: An </a:t>
            </a:r>
            <a:r>
              <a:rPr lang="de-DE" dirty="0" err="1"/>
              <a:t>efficient</a:t>
            </a:r>
            <a:r>
              <a:rPr lang="de-DE" dirty="0"/>
              <a:t> SMT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verifying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." </a:t>
            </a:r>
            <a:r>
              <a:rPr lang="de-DE" i="1" dirty="0"/>
              <a:t>International Conference on Computer </a:t>
            </a:r>
            <a:r>
              <a:rPr lang="de-DE" i="1" dirty="0" err="1"/>
              <a:t>Aided</a:t>
            </a:r>
            <a:r>
              <a:rPr lang="de-DE" i="1" dirty="0"/>
              <a:t> </a:t>
            </a:r>
            <a:r>
              <a:rPr lang="de-DE" i="1" dirty="0" err="1"/>
              <a:t>Verification</a:t>
            </a:r>
            <a:r>
              <a:rPr lang="de-DE" dirty="0"/>
              <a:t>. Springer, Cham, 2017.</a:t>
            </a:r>
          </a:p>
          <a:p>
            <a:r>
              <a:rPr lang="en-US" dirty="0"/>
              <a:t>[8] </a:t>
            </a:r>
            <a:r>
              <a:rPr lang="de-DE" dirty="0"/>
              <a:t>Fulton, Nathan, </a:t>
            </a:r>
            <a:r>
              <a:rPr lang="de-DE" dirty="0" err="1"/>
              <a:t>and</a:t>
            </a:r>
            <a:r>
              <a:rPr lang="de-DE" dirty="0"/>
              <a:t> André Platzer. "Safe Reinforcement Learning via Formal </a:t>
            </a:r>
            <a:r>
              <a:rPr lang="de-DE" dirty="0" err="1"/>
              <a:t>Methods</a:t>
            </a:r>
            <a:r>
              <a:rPr lang="de-DE" dirty="0"/>
              <a:t>." (2018).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97B0F9-4184-AB4A-8939-B2B59D1B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D2096-5568-4C46-9C82-3F8BCBD8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2351A-8E8A-8143-8AD3-5FA24E6E3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7848F-3379-F045-9FDC-0CD627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chrome://</a:t>
            </a:r>
            <a:r>
              <a:rPr lang="en-GB" dirty="0" err="1"/>
              <a:t>dino</a:t>
            </a:r>
            <a:r>
              <a:rPr lang="en-GB" dirty="0"/>
              <a:t>/</a:t>
            </a:r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</a:t>
            </a:r>
            <a:r>
              <a:rPr lang="en-US" dirty="0" err="1"/>
              <a:t>inefficent</a:t>
            </a:r>
            <a:endParaRPr lang="en-US" dirty="0"/>
          </a:p>
          <a:p>
            <a:r>
              <a:rPr lang="en-US" dirty="0"/>
              <a:t>Inject domain knowledge via specifications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3D565-79A9-7E42-87BC-582EBF0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A71AD-C0E3-B349-8367-88C14902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9EB3-2628-2B44-AA88-6383D9AC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3126</Words>
  <Application>Microsoft Macintosh PowerPoint</Application>
  <PresentationFormat>Widescreen</PresentationFormat>
  <Paragraphs>871</Paragraphs>
  <Slides>55</Slides>
  <Notes>2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Calibri </vt:lpstr>
      <vt:lpstr>Fira Mono</vt:lpstr>
      <vt:lpstr>Arial</vt:lpstr>
      <vt:lpstr>Calibri</vt:lpstr>
      <vt:lpstr>Calibri Light</vt:lpstr>
      <vt:lpstr>Cambria Math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Models become too complex!</vt:lpstr>
      <vt:lpstr>Adversarial Examples</vt:lpstr>
      <vt:lpstr>Safe and Fast Exploration</vt:lpstr>
      <vt:lpstr>Optimization vs Safety</vt:lpstr>
      <vt:lpstr>Model Verification</vt:lpstr>
      <vt:lpstr>Policy Verification</vt:lpstr>
      <vt:lpstr>Code Verification</vt:lpstr>
      <vt:lpstr>Algorithm Verification</vt:lpstr>
      <vt:lpstr>Runtime Verification</vt:lpstr>
      <vt:lpstr>Comparison of Approaches</vt:lpstr>
      <vt:lpstr>Overview of Model Checking</vt:lpstr>
      <vt:lpstr>Model checking problem in Propositional logic </vt:lpstr>
      <vt:lpstr>Temporal logic</vt:lpstr>
      <vt:lpstr>Approaches for temporal logics</vt:lpstr>
      <vt:lpstr>Model checking in CTL: Example</vt:lpstr>
      <vt:lpstr>Model Checking in LTL Example</vt:lpstr>
      <vt:lpstr>CTL vs LTL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Verification of a Policy</vt:lpstr>
      <vt:lpstr>Verification of a Policy</vt:lpstr>
      <vt:lpstr>Verification of a Neural Network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“Safe Reinforcement Learning via Formal Methods”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Summary</vt:lpstr>
      <vt:lpstr>Does it make 100% fail prove?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Filip, Rene</cp:lastModifiedBy>
  <cp:revision>53</cp:revision>
  <dcterms:created xsi:type="dcterms:W3CDTF">2018-04-13T13:40:30Z</dcterms:created>
  <dcterms:modified xsi:type="dcterms:W3CDTF">2018-07-26T11:23:40Z</dcterms:modified>
</cp:coreProperties>
</file>